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2"/>
  </p:notesMasterIdLst>
  <p:sldIdLst>
    <p:sldId id="313" r:id="rId2"/>
    <p:sldId id="257" r:id="rId3"/>
    <p:sldId id="258" r:id="rId4"/>
    <p:sldId id="305" r:id="rId5"/>
    <p:sldId id="307" r:id="rId6"/>
    <p:sldId id="316" r:id="rId7"/>
    <p:sldId id="317" r:id="rId8"/>
    <p:sldId id="318" r:id="rId9"/>
    <p:sldId id="319" r:id="rId10"/>
    <p:sldId id="320" r:id="rId11"/>
    <p:sldId id="321" r:id="rId12"/>
    <p:sldId id="322" r:id="rId13"/>
    <p:sldId id="314" r:id="rId14"/>
    <p:sldId id="259" r:id="rId15"/>
    <p:sldId id="282" r:id="rId16"/>
    <p:sldId id="260" r:id="rId17"/>
    <p:sldId id="306" r:id="rId18"/>
    <p:sldId id="315" r:id="rId19"/>
    <p:sldId id="264" r:id="rId20"/>
    <p:sldId id="267" r:id="rId21"/>
    <p:sldId id="266" r:id="rId22"/>
    <p:sldId id="263" r:id="rId23"/>
    <p:sldId id="269" r:id="rId24"/>
    <p:sldId id="285" r:id="rId25"/>
    <p:sldId id="283" r:id="rId26"/>
    <p:sldId id="273" r:id="rId27"/>
    <p:sldId id="272" r:id="rId28"/>
    <p:sldId id="275" r:id="rId29"/>
    <p:sldId id="276" r:id="rId30"/>
    <p:sldId id="286" r:id="rId31"/>
    <p:sldId id="284" r:id="rId32"/>
    <p:sldId id="278" r:id="rId33"/>
    <p:sldId id="280" r:id="rId34"/>
    <p:sldId id="279" r:id="rId35"/>
    <p:sldId id="304" r:id="rId36"/>
    <p:sldId id="298" r:id="rId37"/>
    <p:sldId id="301" r:id="rId38"/>
    <p:sldId id="302" r:id="rId39"/>
    <p:sldId id="303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berle, Annika" initials="EA" lastIdx="18" clrIdx="0">
    <p:extLst>
      <p:ext uri="{19B8F6BF-5375-455C-9EA6-DF929625EA0E}">
        <p15:presenceInfo xmlns:p15="http://schemas.microsoft.com/office/powerpoint/2012/main" userId="S::aeberle@nrel.gov::1bdfccff-7f0a-4c51-add9-2792f8aa543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8382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581"/>
    <p:restoredTop sz="94694"/>
  </p:normalViewPr>
  <p:slideViewPr>
    <p:cSldViewPr snapToGrid="0" snapToObjects="1">
      <p:cViewPr>
        <p:scale>
          <a:sx n="106" d="100"/>
          <a:sy n="106" d="100"/>
        </p:scale>
        <p:origin x="-48" y="1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commentAuthors" Target="commentAuthor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28T11:12:52.223" idx="2">
    <p:pos x="6920" y="-176"/>
    <p:text>Please confirm with Danny whether he would like to use "concentrated" or "confined" for the C in CAFOs</p:text>
    <p:extLst>
      <p:ext uri="{C676402C-5697-4E1C-873F-D02D1690AC5C}">
        <p15:threadingInfo xmlns:p15="http://schemas.microsoft.com/office/powerpoint/2012/main" timeZoneBias="420"/>
      </p:ext>
    </p:extLst>
  </p:cm>
  <p:cm authorId="1" dt="2020-01-28T11:21:24.367" idx="5">
    <p:pos x="6920" y="-80"/>
    <p:text>And, could you add a parenthetical for POTW and CAFO (e.g., Publicly Owned Treatment Works (POTW))?</p:text>
    <p:extLst>
      <p:ext uri="{C676402C-5697-4E1C-873F-D02D1690AC5C}">
        <p15:threadingInfo xmlns:p15="http://schemas.microsoft.com/office/powerpoint/2012/main" timeZoneBias="420">
          <p15:parentCm authorId="1" idx="2"/>
        </p15:threadingInfo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28T11:24:01.799" idx="6">
    <p:pos x="-61" y="4497"/>
    <p:text>Would you fill in the list of abbreviations at the bottom of this slide? </p:text>
    <p:extLst>
      <p:ext uri="{C676402C-5697-4E1C-873F-D02D1690AC5C}">
        <p15:threadingInfo xmlns:p15="http://schemas.microsoft.com/office/powerpoint/2012/main" timeZoneBias="420"/>
      </p:ext>
    </p:extLst>
  </p:cm>
</p:cmLst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4DFBE2-24C4-7748-B6B7-71618A916C00}" type="datetimeFigureOut">
              <a:rPr lang="en-US" smtClean="0"/>
              <a:t>1/30/20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14E0A1-2C25-534D-8344-430A7F13F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0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26CBB-B78B-3441-8E35-BBBB36D1A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8FDA68-0AC7-6941-A30C-D6A5BE03F7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A84BE3-3DCE-484F-9AEA-C29DEF8FA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4E655-BF50-2B42-8D24-7C3E5595C629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B5B790-9E25-3F46-8AA9-581E88EB6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3C038C-EC20-1046-9456-A295C6788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69ACA-A411-C741-9DC3-73B89581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58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B4F31-BCD7-AC4C-B45D-FC16C19D4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56798F-FC92-7F4A-9715-C3EAB2299E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9A5246-8D4A-EA4C-9A0F-6FEC9850C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4E655-BF50-2B42-8D24-7C3E5595C629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F3974-B50D-994F-B60C-721CF4D5A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B02813-227A-9244-A334-3B0B0BB95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69ACA-A411-C741-9DC3-73B89581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402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27DC3E-E177-854D-A3D1-4D2F99B290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9FD12F-71DD-4246-B164-CBD1AD8EA6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DB287-2A28-A645-AF3F-7DA0823E1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4E655-BF50-2B42-8D24-7C3E5595C629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6399C-AF16-F24D-9C45-BAA9810A7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196D5-8F49-B943-934B-141888630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69ACA-A411-C741-9DC3-73B89581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52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BD5FD-BFB6-6346-94CA-E22E4231D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18E32-8C9D-EA40-9BEF-265D42BAF1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003F23-F4D0-6541-B333-87B7F8F13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4E655-BF50-2B42-8D24-7C3E5595C629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FFA9B-3909-6243-9CBD-91B402ED3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C026D-58D2-E24F-B76C-01367D1BE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69ACA-A411-C741-9DC3-73B89581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239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E2E3D-7E01-454A-84F7-1AE9B7850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3D39C7-ADE3-DE4A-B627-8EA26AFB3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D5093-F5E9-D34F-91C5-69043B3E9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4E655-BF50-2B42-8D24-7C3E5595C629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388A8-8752-8E44-B4CE-4B3BC615A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BF6A9-BCD6-1546-B346-9F8CD3230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69ACA-A411-C741-9DC3-73B89581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486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95CE1-F3C3-5A49-A7EF-9D183D4FF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D0551-DB72-8343-ACDD-49B452E22F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B47335-76E0-0D4F-9BA5-6C88EC3D7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C1EC81-DC69-6544-A49C-666DC278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4E655-BF50-2B42-8D24-7C3E5595C629}" type="datetimeFigureOut">
              <a:rPr lang="en-US" smtClean="0"/>
              <a:t>1/30/20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E7A0A5-594B-E541-8174-727615558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BF6A0-F779-E84A-B827-157290785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69ACA-A411-C741-9DC3-73B89581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154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94332-DE42-2148-AFD5-B7361F6B9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7C54CC-A4CA-CE40-9A2B-1E0B7CCFA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B89B77-92D4-7747-8E0D-C533381280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7424DA-CA80-364E-8CB4-BEB7617980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C7CACF-B61F-BC4E-8729-BDC5042DBD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906C33-D900-7A48-B4D4-513C5CB72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4E655-BF50-2B42-8D24-7C3E5595C629}" type="datetimeFigureOut">
              <a:rPr lang="en-US" smtClean="0"/>
              <a:t>1/30/20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FA9B5C-AC15-3643-8777-4D8367553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CF9231-C11D-1A47-9F23-C3069B3A3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69ACA-A411-C741-9DC3-73B89581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33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52F3C-88AA-144A-88D4-C33EAF0DA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B4E1C1-5423-7848-A8C0-22A3F504D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4E655-BF50-2B42-8D24-7C3E5595C629}" type="datetimeFigureOut">
              <a:rPr lang="en-US" smtClean="0"/>
              <a:t>1/30/20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B0F1AF-DC28-7244-9B5B-84CBFCB5E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9E085E-32DF-D243-A5C0-FB2C6297D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69ACA-A411-C741-9DC3-73B89581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554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AEA3B3-2D8E-2D4D-B41E-6D1F51BF3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4E655-BF50-2B42-8D24-7C3E5595C629}" type="datetimeFigureOut">
              <a:rPr lang="en-US" smtClean="0"/>
              <a:t>1/30/20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53E727-9C02-6147-A8EA-1555CA7CB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8F08CF-8CCC-4B42-930B-26008C3B5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69ACA-A411-C741-9DC3-73B89581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74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B6C59-BD0D-3F44-B102-128EAC2AA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CD7B3-FFB6-DB4E-84C4-E19C616A7D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E40463-9A0E-0748-9684-42D0467E84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28B1C4-64D4-3E48-A957-6F2242223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4E655-BF50-2B42-8D24-7C3E5595C629}" type="datetimeFigureOut">
              <a:rPr lang="en-US" smtClean="0"/>
              <a:t>1/30/20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D40BEA-1849-A74B-89AD-C2908E356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A2E3C1-0E7A-B746-97E6-071899EED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69ACA-A411-C741-9DC3-73B89581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0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E8F61-87E7-D74F-9714-D95BC3FE0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847A6A-4284-3049-BFC8-6479441FA2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848DAB-6BA3-5B48-80F0-E00E83803D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875B2B-D806-4541-B1CC-C2AFD193C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4E655-BF50-2B42-8D24-7C3E5595C629}" type="datetimeFigureOut">
              <a:rPr lang="en-US" smtClean="0"/>
              <a:t>1/30/20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4D2D27-5CF2-C84D-96F4-AB2806D06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7D5CFF-FF68-3642-82B6-4C8CC6B9F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69ACA-A411-C741-9DC3-73B89581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85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BC289B-5FFA-9249-9308-95D124441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51C988-0986-084B-BC92-0C11675062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0E28A7-84FE-404C-9040-67CF5C09FD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24E655-BF50-2B42-8D24-7C3E5595C629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F44867-141F-CC42-AD33-FBE45C95AA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7F9253-CB46-E541-9F0D-42647D53D3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E69ACA-A411-C741-9DC3-73B89581A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642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DBEA00-10D5-5748-B4B0-6BE5D49194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 Diagrams for the </a:t>
            </a:r>
            <a:r>
              <a:rPr lang="en-US" sz="4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WESyS</a:t>
            </a:r>
            <a:r>
              <a:rPr lang="en-US" sz="4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Model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C4E721D-3912-1A44-BBF0-E6AAFAC295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January 28, 2020</a:t>
            </a:r>
          </a:p>
        </p:txBody>
      </p:sp>
    </p:spTree>
    <p:extLst>
      <p:ext uri="{BB962C8B-B14F-4D97-AF65-F5344CB8AC3E}">
        <p14:creationId xmlns:p14="http://schemas.microsoft.com/office/powerpoint/2010/main" val="36084212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9A548F-43C2-8E48-A68F-93A89E462586}"/>
              </a:ext>
            </a:extLst>
          </p:cNvPr>
          <p:cNvSpPr txBox="1"/>
          <p:nvPr/>
        </p:nvSpPr>
        <p:spPr>
          <a:xfrm>
            <a:off x="0" y="294"/>
            <a:ext cx="103124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DETAILS OF RELATIVE ATTRACTIVENESS FOR NO WTE/ CF CALCULATION MODULE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71AE050-278D-9A4A-809D-4BE66C749868}"/>
              </a:ext>
            </a:extLst>
          </p:cNvPr>
          <p:cNvSpPr txBox="1"/>
          <p:nvPr/>
        </p:nvSpPr>
        <p:spPr>
          <a:xfrm>
            <a:off x="0" y="6396335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WTE = Waste-to-energy; CF = Capture Flare; NPV = Net Present Value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0FEA96-4763-4D41-B5A7-9FC991570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182" y="489388"/>
            <a:ext cx="10407636" cy="587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8283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B0C9FC-5C95-4C46-8EB4-23341441C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7035"/>
            <a:ext cx="10229455" cy="60080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79A548F-43C2-8E48-A68F-93A89E462586}"/>
              </a:ext>
            </a:extLst>
          </p:cNvPr>
          <p:cNvSpPr txBox="1"/>
          <p:nvPr/>
        </p:nvSpPr>
        <p:spPr>
          <a:xfrm>
            <a:off x="0" y="294"/>
            <a:ext cx="45913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DETAILS OF INVEST LOGIC MODULE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71AE050-278D-9A4A-809D-4BE66C749868}"/>
              </a:ext>
            </a:extLst>
          </p:cNvPr>
          <p:cNvSpPr txBox="1"/>
          <p:nvPr/>
        </p:nvSpPr>
        <p:spPr>
          <a:xfrm>
            <a:off x="0" y="6396335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No WTE = No Waste-to-energy; CF =. Capture Flare</a:t>
            </a:r>
          </a:p>
        </p:txBody>
      </p:sp>
    </p:spTree>
    <p:extLst>
      <p:ext uri="{BB962C8B-B14F-4D97-AF65-F5344CB8AC3E}">
        <p14:creationId xmlns:p14="http://schemas.microsoft.com/office/powerpoint/2010/main" val="21200890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9A548F-43C2-8E48-A68F-93A89E462586}"/>
              </a:ext>
            </a:extLst>
          </p:cNvPr>
          <p:cNvSpPr txBox="1"/>
          <p:nvPr/>
        </p:nvSpPr>
        <p:spPr>
          <a:xfrm>
            <a:off x="0" y="294"/>
            <a:ext cx="48381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DETAILS OF LF CLOSE LOGIC MODULE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71AE050-278D-9A4A-809D-4BE66C749868}"/>
              </a:ext>
            </a:extLst>
          </p:cNvPr>
          <p:cNvSpPr txBox="1"/>
          <p:nvPr/>
        </p:nvSpPr>
        <p:spPr>
          <a:xfrm>
            <a:off x="0" y="6396335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WTE = Waste-to-energy; LF = Landfill; CF = Capture Flare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570D82-292E-3D42-8444-3350278FC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147" y="359619"/>
            <a:ext cx="10921465" cy="6036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686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DBEA00-10D5-5748-B4B0-6BE5D49194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Additional Figures</a:t>
            </a:r>
          </a:p>
        </p:txBody>
      </p:sp>
    </p:spTree>
    <p:extLst>
      <p:ext uri="{BB962C8B-B14F-4D97-AF65-F5344CB8AC3E}">
        <p14:creationId xmlns:p14="http://schemas.microsoft.com/office/powerpoint/2010/main" val="42079953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4C118CE-B410-FB4A-82A1-BD76BC5E6B92}"/>
              </a:ext>
            </a:extLst>
          </p:cNvPr>
          <p:cNvSpPr txBox="1"/>
          <p:nvPr/>
        </p:nvSpPr>
        <p:spPr>
          <a:xfrm>
            <a:off x="0" y="0"/>
            <a:ext cx="28730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DETAILED LIST OF INPUTS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60DF2F-ABF8-2E46-8304-5AFEB7F6A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0111"/>
            <a:ext cx="10352690" cy="56779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703278-3DC2-D147-BCDC-D645A8E68FD2}"/>
              </a:ext>
            </a:extLst>
          </p:cNvPr>
          <p:cNvSpPr txBox="1"/>
          <p:nvPr/>
        </p:nvSpPr>
        <p:spPr>
          <a:xfrm>
            <a:off x="-1381" y="6031542"/>
            <a:ext cx="121933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GJ = Gigajoule; GGE = Gasoline Gallon Equivalent; MMBTU = ; FCI = Fixed Capital Investment; PNG = Pipeline Natural Gas; POTW = Publicly Owned Treatment Works; PTC REC = Production Tax Credit Renewable Electricity Credit ; RGS = Renewable Gas Standard; RIN = Renewable Identification Number; CAFO = Concentrated Animal Feeding Operation; WTE = Waste-to-energy; LCFS = Low Carbon Fuel Standard; DOC = Degradable Organic Carbon; SB1383 = State Bill No.1383; LF = Landfill</a:t>
            </a:r>
          </a:p>
        </p:txBody>
      </p:sp>
    </p:spTree>
    <p:extLst>
      <p:ext uri="{BB962C8B-B14F-4D97-AF65-F5344CB8AC3E}">
        <p14:creationId xmlns:p14="http://schemas.microsoft.com/office/powerpoint/2010/main" val="20383271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4C118CE-B410-FB4A-82A1-BD76BC5E6B92}"/>
              </a:ext>
            </a:extLst>
          </p:cNvPr>
          <p:cNvSpPr txBox="1"/>
          <p:nvPr/>
        </p:nvSpPr>
        <p:spPr>
          <a:xfrm>
            <a:off x="0" y="0"/>
            <a:ext cx="5977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INPUTS: PHYSICAL INPUTS, CONVERSIONS, TEA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CA5D55-4AB5-EA46-8E7A-25DCCD973B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07" y="1199213"/>
            <a:ext cx="11681586" cy="44595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324B4D-66D1-014D-898C-734A99EAED79}"/>
              </a:ext>
            </a:extLst>
          </p:cNvPr>
          <p:cNvSpPr txBox="1"/>
          <p:nvPr/>
        </p:nvSpPr>
        <p:spPr>
          <a:xfrm>
            <a:off x="0" y="6211669"/>
            <a:ext cx="12193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PTC REC = Production Tax Credit Renewable Electricity Credit ; WTE = Waste-to-energy; GGE = Gasoline Gallon Equivalent; RIN = Renewable Identification Number; TEA = Techno-economic Analysis; GJ = Gigajoule; RGS = Renewable Gas Standard;</a:t>
            </a:r>
          </a:p>
        </p:txBody>
      </p:sp>
    </p:spTree>
    <p:extLst>
      <p:ext uri="{BB962C8B-B14F-4D97-AF65-F5344CB8AC3E}">
        <p14:creationId xmlns:p14="http://schemas.microsoft.com/office/powerpoint/2010/main" val="41576309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A5C18E7-829D-1E43-B61A-BD994CFE20A5}"/>
              </a:ext>
            </a:extLst>
          </p:cNvPr>
          <p:cNvSpPr txBox="1"/>
          <p:nvPr/>
        </p:nvSpPr>
        <p:spPr>
          <a:xfrm>
            <a:off x="0" y="0"/>
            <a:ext cx="6109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INPUTS: LEARNING CURVE INPUT CALCULATION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6C0134-809A-0547-A552-C38ADA58F97B}"/>
              </a:ext>
            </a:extLst>
          </p:cNvPr>
          <p:cNvSpPr txBox="1"/>
          <p:nvPr/>
        </p:nvSpPr>
        <p:spPr>
          <a:xfrm>
            <a:off x="-1381" y="6396335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PC = Pre-commercial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EF2298D-E886-E744-BA7D-168F5A35A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15" y="438928"/>
            <a:ext cx="11720387" cy="595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391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E3CA24-EDD3-DD47-82C8-A6695A5CB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Details for Each Resource Module</a:t>
            </a:r>
          </a:p>
        </p:txBody>
      </p:sp>
    </p:spTree>
    <p:extLst>
      <p:ext uri="{BB962C8B-B14F-4D97-AF65-F5344CB8AC3E}">
        <p14:creationId xmlns:p14="http://schemas.microsoft.com/office/powerpoint/2010/main" val="13304841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F72262E-5592-2144-87C6-AB1A874F42CD}"/>
              </a:ext>
            </a:extLst>
          </p:cNvPr>
          <p:cNvSpPr txBox="1"/>
          <p:nvPr/>
        </p:nvSpPr>
        <p:spPr>
          <a:xfrm>
            <a:off x="0" y="2659559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 POTW</a:t>
            </a:r>
          </a:p>
        </p:txBody>
      </p:sp>
    </p:spTree>
    <p:extLst>
      <p:ext uri="{BB962C8B-B14F-4D97-AF65-F5344CB8AC3E}">
        <p14:creationId xmlns:p14="http://schemas.microsoft.com/office/powerpoint/2010/main" val="28910754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0" y="18112"/>
            <a:ext cx="5798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CA POTW NPV INVESTMENT CALCULATION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2B8EE9-A9F6-B646-B8B7-B9299CF5B3AD}"/>
              </a:ext>
            </a:extLst>
          </p:cNvPr>
          <p:cNvSpPr txBox="1"/>
          <p:nvPr/>
        </p:nvSpPr>
        <p:spPr>
          <a:xfrm>
            <a:off x="0" y="4824767"/>
            <a:ext cx="62424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CA POTW NUMBER OF INSTALLATIONS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4D4811-0CF8-E242-A19E-D7255586DD08}"/>
              </a:ext>
            </a:extLst>
          </p:cNvPr>
          <p:cNvSpPr txBox="1"/>
          <p:nvPr/>
        </p:nvSpPr>
        <p:spPr>
          <a:xfrm>
            <a:off x="0" y="6211669"/>
            <a:ext cx="12193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 = California; POTW = Publicly Owned Treatment Works; DOC = Degradable Organic Carbon; FCI = Fixed Capital Investment; SB1383 = State Bill No.1383; NPV = Net Present Value; No WTE = No Waste-to-energy; CF = Capture Flare; GJ = Gigajoule; USD = US Dollar; LF = Landfill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A07C7F-0416-2F4A-A982-0524D40B6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8222"/>
            <a:ext cx="12192000" cy="42920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4F4F8F-55D0-044A-9254-C4C930A82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74670"/>
            <a:ext cx="8383793" cy="108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106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618AD6-324F-D94B-A313-FF9880C15976}"/>
              </a:ext>
            </a:extLst>
          </p:cNvPr>
          <p:cNvSpPr txBox="1"/>
          <p:nvPr/>
        </p:nvSpPr>
        <p:spPr>
          <a:xfrm>
            <a:off x="0" y="6211669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HTL = Hydrothermal Liquefaction; LF = Landfill; POTW = Publicly Owned Treatment Works; CAFO = Concentrated Animal Feeding Operation; CA = California; 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ROTUS = Rest of the US; PC Maturity = Pre-commercial Maturity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E1EA98-A9D4-4544-ADB7-857D8D740C03}"/>
              </a:ext>
            </a:extLst>
          </p:cNvPr>
          <p:cNvSpPr txBox="1"/>
          <p:nvPr/>
        </p:nvSpPr>
        <p:spPr>
          <a:xfrm>
            <a:off x="0" y="18133"/>
            <a:ext cx="41735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 OVERVIEW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05896A-C173-004B-8017-469239DFFE4B}"/>
              </a:ext>
            </a:extLst>
          </p:cNvPr>
          <p:cNvSpPr/>
          <p:nvPr/>
        </p:nvSpPr>
        <p:spPr>
          <a:xfrm>
            <a:off x="7335295" y="525823"/>
            <a:ext cx="47172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WESyS</a:t>
            </a:r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is comprised of six resource modules (e.g., CA LF, ROTUS LF), plus a global inputs module and a global outputs module.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4EA680-91AB-2042-BE57-1D57B020C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847" y="535286"/>
            <a:ext cx="7089448" cy="5466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8936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0" y="0"/>
            <a:ext cx="97658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 OUTPUT: CA POTW ACTUAL AND POTENTIAL ENERGY PRODUCTION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0E1D4C-4F3C-894E-8228-DFA1DB0A6CF9}"/>
              </a:ext>
            </a:extLst>
          </p:cNvPr>
          <p:cNvSpPr txBox="1"/>
          <p:nvPr/>
        </p:nvSpPr>
        <p:spPr>
          <a:xfrm>
            <a:off x="-1381" y="6396335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 = California; POTW = Publicly Owned Treatment Works; SB1383 = State Bill No.1383; No WTE = No Waste-to-energy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E2B292-6637-FD4C-9654-B9E3D548E7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52" y="593951"/>
            <a:ext cx="11978696" cy="567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5943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0" y="0"/>
            <a:ext cx="5439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CA POTW FACILITIES WITH WTE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BAC254-C678-3946-B460-4C2D01355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625" y="400110"/>
            <a:ext cx="10764749" cy="57967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D60493-3BF7-4844-AE7C-F474E0D93F0E}"/>
              </a:ext>
            </a:extLst>
          </p:cNvPr>
          <p:cNvSpPr txBox="1"/>
          <p:nvPr/>
        </p:nvSpPr>
        <p:spPr>
          <a:xfrm>
            <a:off x="-1381" y="6366177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 = California; POTW = Publicly Owned Treatment Works; WTE = Waste-to-energy </a:t>
            </a:r>
          </a:p>
        </p:txBody>
      </p:sp>
    </p:spTree>
    <p:extLst>
      <p:ext uri="{BB962C8B-B14F-4D97-AF65-F5344CB8AC3E}">
        <p14:creationId xmlns:p14="http://schemas.microsoft.com/office/powerpoint/2010/main" val="10617981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862997-1AD5-3E4C-84F3-D03933D3A7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03" y="579290"/>
            <a:ext cx="10704576" cy="216562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66B761E-2DC3-994B-B12E-9B47AACEED2F}"/>
              </a:ext>
            </a:extLst>
          </p:cNvPr>
          <p:cNvSpPr txBox="1"/>
          <p:nvPr/>
        </p:nvSpPr>
        <p:spPr>
          <a:xfrm>
            <a:off x="0" y="0"/>
            <a:ext cx="35365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CA POTW - MFSP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BCF624-7D95-3E45-99AD-99F0889027BC}"/>
              </a:ext>
            </a:extLst>
          </p:cNvPr>
          <p:cNvSpPr txBox="1"/>
          <p:nvPr/>
        </p:nvSpPr>
        <p:spPr>
          <a:xfrm>
            <a:off x="0" y="6290586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POTW = Publicly Owned Treatment Works; MFSP = Minimum Fuel Selling Price; USD = US Dollar</a:t>
            </a:r>
          </a:p>
        </p:txBody>
      </p:sp>
    </p:spTree>
    <p:extLst>
      <p:ext uri="{BB962C8B-B14F-4D97-AF65-F5344CB8AC3E}">
        <p14:creationId xmlns:p14="http://schemas.microsoft.com/office/powerpoint/2010/main" val="32228720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0" y="0"/>
            <a:ext cx="22268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 OUTPUT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ECC75-5EF6-D64B-9E59-A41160E86E4F}"/>
              </a:ext>
            </a:extLst>
          </p:cNvPr>
          <p:cNvSpPr txBox="1"/>
          <p:nvPr/>
        </p:nvSpPr>
        <p:spPr>
          <a:xfrm>
            <a:off x="-1381" y="6396335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POTW = Publicly Owned Treatment Works; CAFO = Concentrated Animal Feeding Operation; LF = Landfill; HTL = Hydrothermal Liquefaction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380933-659D-7841-AE39-F69F264DB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428" y="888321"/>
            <a:ext cx="11869143" cy="5081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8913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F72262E-5592-2144-87C6-AB1A874F42CD}"/>
              </a:ext>
            </a:extLst>
          </p:cNvPr>
          <p:cNvSpPr txBox="1"/>
          <p:nvPr/>
        </p:nvSpPr>
        <p:spPr>
          <a:xfrm>
            <a:off x="0" y="3044279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 LF</a:t>
            </a:r>
          </a:p>
        </p:txBody>
      </p:sp>
    </p:spTree>
    <p:extLst>
      <p:ext uri="{BB962C8B-B14F-4D97-AF65-F5344CB8AC3E}">
        <p14:creationId xmlns:p14="http://schemas.microsoft.com/office/powerpoint/2010/main" val="36062844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0" y="118937"/>
            <a:ext cx="62584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CA LF NPV INVESTMENT CALCULATION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72262E-5592-2144-87C6-AB1A874F42CD}"/>
              </a:ext>
            </a:extLst>
          </p:cNvPr>
          <p:cNvSpPr txBox="1"/>
          <p:nvPr/>
        </p:nvSpPr>
        <p:spPr>
          <a:xfrm>
            <a:off x="0" y="4569853"/>
            <a:ext cx="57326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CA LF NUMBER OF INSTALLATIONS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28AB62-92CB-A044-B7E3-338F1497CA5A}"/>
              </a:ext>
            </a:extLst>
          </p:cNvPr>
          <p:cNvSpPr txBox="1"/>
          <p:nvPr/>
        </p:nvSpPr>
        <p:spPr>
          <a:xfrm>
            <a:off x="0" y="6211669"/>
            <a:ext cx="12193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CA= California; LF = Landfill; NPV = Net Present Value; PNG = Pipeline Natural Gas; USD = US Dollar; FCI = Fixed Capital Investment; No WTE = No Waste-to-energy; CF = Capture Flare; GJ = Gigajoule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45958AC-2E7B-674D-9515-B07762AE1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98" y="727411"/>
            <a:ext cx="10802534" cy="382899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9E4641A-F8CC-344E-AFE6-4ECE42B73E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98" y="5019548"/>
            <a:ext cx="8813844" cy="114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822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0" y="118937"/>
            <a:ext cx="91935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 OUTPUT: CA LF ACTUAL AND POTENTIAL ENERGY PRODUCTION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986E06-3E1D-914D-88DE-91DB9FC53077}"/>
              </a:ext>
            </a:extLst>
          </p:cNvPr>
          <p:cNvSpPr txBox="1"/>
          <p:nvPr/>
        </p:nvSpPr>
        <p:spPr>
          <a:xfrm>
            <a:off x="-1381" y="6396335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CA= California; LF = Landfill; No WTE = No Waste-to-energy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EAE2C8-6A88-1448-B40D-0447A03C61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718" y="617838"/>
            <a:ext cx="11604564" cy="5622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7468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0" y="118937"/>
            <a:ext cx="49295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CA LF FACILITIES WITH WTE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9F0201-DFB7-9047-99CB-FC0C9BEB76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9640"/>
            <a:ext cx="12192000" cy="53187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A53F1A-B8CC-8C48-B70D-A7DED14F94CC}"/>
              </a:ext>
            </a:extLst>
          </p:cNvPr>
          <p:cNvSpPr txBox="1"/>
          <p:nvPr/>
        </p:nvSpPr>
        <p:spPr>
          <a:xfrm>
            <a:off x="-1381" y="6396335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CA= California; LF = Landfill; No WTE = No Waste-to-energy</a:t>
            </a:r>
          </a:p>
        </p:txBody>
      </p:sp>
    </p:spTree>
    <p:extLst>
      <p:ext uri="{BB962C8B-B14F-4D97-AF65-F5344CB8AC3E}">
        <p14:creationId xmlns:p14="http://schemas.microsoft.com/office/powerpoint/2010/main" val="27894841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0" y="0"/>
            <a:ext cx="41681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CA LF CLOSURE LOGIC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67B643-D99D-5C4F-A070-44DC46EBB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764" y="524859"/>
            <a:ext cx="9114472" cy="55620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BE2E734-49A5-5F4B-A980-A055AAB3104B}"/>
              </a:ext>
            </a:extLst>
          </p:cNvPr>
          <p:cNvSpPr txBox="1"/>
          <p:nvPr/>
        </p:nvSpPr>
        <p:spPr>
          <a:xfrm>
            <a:off x="-1381" y="6390891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CA= California; LF = Landfill; No WTE = No Waste-to-energy</a:t>
            </a:r>
          </a:p>
        </p:txBody>
      </p:sp>
    </p:spTree>
    <p:extLst>
      <p:ext uri="{BB962C8B-B14F-4D97-AF65-F5344CB8AC3E}">
        <p14:creationId xmlns:p14="http://schemas.microsoft.com/office/powerpoint/2010/main" val="23576377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13" y="-1"/>
            <a:ext cx="52261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CA LF METHANE PRODUCTION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7A62CD8-4EA7-F540-8847-2BDCCC286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63" y="1147644"/>
            <a:ext cx="12076474" cy="45627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85D00A-4B80-9F41-A588-626A7980E9AD}"/>
              </a:ext>
            </a:extLst>
          </p:cNvPr>
          <p:cNvSpPr txBox="1"/>
          <p:nvPr/>
        </p:nvSpPr>
        <p:spPr>
          <a:xfrm>
            <a:off x="-1381" y="6390891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CA= California; LF = Landfill; No WTE = No Waste-to-energy; SB1383 = State Bill No.1383; DOC = Degradable Organic Carbon </a:t>
            </a:r>
          </a:p>
        </p:txBody>
      </p:sp>
    </p:spTree>
    <p:extLst>
      <p:ext uri="{BB962C8B-B14F-4D97-AF65-F5344CB8AC3E}">
        <p14:creationId xmlns:p14="http://schemas.microsoft.com/office/powerpoint/2010/main" val="3947478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9A548F-43C2-8E48-A68F-93A89E462586}"/>
              </a:ext>
            </a:extLst>
          </p:cNvPr>
          <p:cNvSpPr txBox="1"/>
          <p:nvPr/>
        </p:nvSpPr>
        <p:spPr>
          <a:xfrm>
            <a:off x="-1381" y="-4385"/>
            <a:ext cx="53167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GENERAL STRUCTURE OF A RESOURCE MODULE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D429179-A4A5-5142-A923-08DA3CD3028F}"/>
              </a:ext>
            </a:extLst>
          </p:cNvPr>
          <p:cNvSpPr/>
          <p:nvPr/>
        </p:nvSpPr>
        <p:spPr>
          <a:xfrm>
            <a:off x="7577847" y="882264"/>
            <a:ext cx="461415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decision to invest in waste-to-energy (WTE) technology is made within each resource module based on the relative attractiveness of each investment, which is calculated using the net present value (NPV) of each investment option.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4ADD61-A178-294E-9152-EB8A5A9E7B3C}"/>
              </a:ext>
            </a:extLst>
          </p:cNvPr>
          <p:cNvSpPr txBox="1"/>
          <p:nvPr/>
        </p:nvSpPr>
        <p:spPr>
          <a:xfrm>
            <a:off x="-1381" y="6211669"/>
            <a:ext cx="12193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LCFS = Low Carbon Fuel Standard; FCI = Fixed  Capital Investment; SB1383 = Senate Bill No. 1383; CF = Capture Flare; WTE = Waste-to-energy; LF = Landfill;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NPV = Net Present Value; MFSP = Minimum Fuel Selling Price; USD = US Dollar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1F16F5-56E4-4348-8579-41AAAA846646}"/>
              </a:ext>
            </a:extLst>
          </p:cNvPr>
          <p:cNvSpPr txBox="1"/>
          <p:nvPr/>
        </p:nvSpPr>
        <p:spPr>
          <a:xfrm>
            <a:off x="1721537" y="622764"/>
            <a:ext cx="5454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BFBFB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Calculations within a resource module</a:t>
            </a:r>
            <a:r>
              <a:rPr lang="en-US" sz="1600" b="1" spc="300" dirty="0">
                <a:solidFill>
                  <a:srgbClr val="BFBFB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DDDD41-43C9-AC4D-BFD1-26853A5FA1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81" y="960616"/>
            <a:ext cx="8674923" cy="5080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5177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F72262E-5592-2144-87C6-AB1A874F42CD}"/>
              </a:ext>
            </a:extLst>
          </p:cNvPr>
          <p:cNvSpPr txBox="1"/>
          <p:nvPr/>
        </p:nvSpPr>
        <p:spPr>
          <a:xfrm>
            <a:off x="0" y="3044279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 CAFO</a:t>
            </a:r>
          </a:p>
        </p:txBody>
      </p:sp>
    </p:spTree>
    <p:extLst>
      <p:ext uri="{BB962C8B-B14F-4D97-AF65-F5344CB8AC3E}">
        <p14:creationId xmlns:p14="http://schemas.microsoft.com/office/powerpoint/2010/main" val="32060448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0" y="0"/>
            <a:ext cx="66800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CA CAFO NPV INVESTMENT CALCULATION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72262E-5592-2144-87C6-AB1A874F42CD}"/>
              </a:ext>
            </a:extLst>
          </p:cNvPr>
          <p:cNvSpPr txBox="1"/>
          <p:nvPr/>
        </p:nvSpPr>
        <p:spPr>
          <a:xfrm>
            <a:off x="0" y="4531084"/>
            <a:ext cx="61542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CA CAFO NUMBER OF INSTALLATIONS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49E673-995C-694C-8993-08399B5A7136}"/>
              </a:ext>
            </a:extLst>
          </p:cNvPr>
          <p:cNvSpPr txBox="1"/>
          <p:nvPr/>
        </p:nvSpPr>
        <p:spPr>
          <a:xfrm>
            <a:off x="0" y="6154606"/>
            <a:ext cx="12193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CA= California; CAFO = Concentrated Animal Feeding Operation; NPV = Net Present Value; PNG = Pipeline Natural Gas; FCI = Fixed Capital Investment; No WTE = No Waste-to-energy; USD = US Dollar; CF = Capture Flare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EBB1DCB-D6CD-894C-8354-84FC98C0F8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62" y="468138"/>
            <a:ext cx="12192000" cy="406294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B8C648E-6F1C-3E46-B0BF-F355C43150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62" y="4982390"/>
            <a:ext cx="8647871" cy="112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9799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958E8F-E5F0-0B4B-9370-AEBFD3E42F57}"/>
              </a:ext>
            </a:extLst>
          </p:cNvPr>
          <p:cNvSpPr txBox="1"/>
          <p:nvPr/>
        </p:nvSpPr>
        <p:spPr>
          <a:xfrm>
            <a:off x="0" y="0"/>
            <a:ext cx="3352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CA CAFO MFSP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05D4C5-B5C4-234F-8D66-84607DDC4B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2201"/>
            <a:ext cx="10093000" cy="25937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6B775A-5455-DA44-8FC5-066EE9AFDF0D}"/>
              </a:ext>
            </a:extLst>
          </p:cNvPr>
          <p:cNvSpPr txBox="1"/>
          <p:nvPr/>
        </p:nvSpPr>
        <p:spPr>
          <a:xfrm>
            <a:off x="-1381" y="6390891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CA= California; CAFO = Concentrated Animal Feeding Operation; MFSP = Minimum Fuel Selling Price; USD = US Dollar</a:t>
            </a:r>
          </a:p>
        </p:txBody>
      </p:sp>
    </p:spTree>
    <p:extLst>
      <p:ext uri="{BB962C8B-B14F-4D97-AF65-F5344CB8AC3E}">
        <p14:creationId xmlns:p14="http://schemas.microsoft.com/office/powerpoint/2010/main" val="29079576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0" y="0"/>
            <a:ext cx="96776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 OUTPUT: CA CAFO ACTUAL AND POTENTIAL ENERGY PRODUCTION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D801D4-30F5-764E-98CD-DAFCB3A1F3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919" y="638982"/>
            <a:ext cx="10050162" cy="55800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5450E0-09A1-5C40-B6F2-F8CCD5C979E4}"/>
              </a:ext>
            </a:extLst>
          </p:cNvPr>
          <p:cNvSpPr txBox="1"/>
          <p:nvPr/>
        </p:nvSpPr>
        <p:spPr>
          <a:xfrm>
            <a:off x="-1381" y="6390891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CA= California; No WTE = No Waste-to-energy; CAFO = Concentrated Animal Feeding Operation</a:t>
            </a:r>
          </a:p>
        </p:txBody>
      </p:sp>
    </p:spTree>
    <p:extLst>
      <p:ext uri="{BB962C8B-B14F-4D97-AF65-F5344CB8AC3E}">
        <p14:creationId xmlns:p14="http://schemas.microsoft.com/office/powerpoint/2010/main" val="8618081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0" y="0"/>
            <a:ext cx="53511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CA CAFO FACILITIES WITH WTE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EB0938-2650-3049-83D0-247E2D7D3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105" y="699951"/>
            <a:ext cx="10135789" cy="54580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3394D1A-235A-7A47-9C38-879FCFD558AF}"/>
              </a:ext>
            </a:extLst>
          </p:cNvPr>
          <p:cNvSpPr txBox="1"/>
          <p:nvPr/>
        </p:nvSpPr>
        <p:spPr>
          <a:xfrm>
            <a:off x="-1381" y="6390891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CA= California; No WTE = Waste-to-energy; CAFO = Concentrated Animal Feeding Operation</a:t>
            </a:r>
          </a:p>
        </p:txBody>
      </p:sp>
    </p:spTree>
    <p:extLst>
      <p:ext uri="{BB962C8B-B14F-4D97-AF65-F5344CB8AC3E}">
        <p14:creationId xmlns:p14="http://schemas.microsoft.com/office/powerpoint/2010/main" val="21439720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F72262E-5592-2144-87C6-AB1A874F42CD}"/>
              </a:ext>
            </a:extLst>
          </p:cNvPr>
          <p:cNvSpPr txBox="1"/>
          <p:nvPr/>
        </p:nvSpPr>
        <p:spPr>
          <a:xfrm>
            <a:off x="0" y="3044279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ROTUS POTW</a:t>
            </a:r>
          </a:p>
        </p:txBody>
      </p:sp>
    </p:spTree>
    <p:extLst>
      <p:ext uri="{BB962C8B-B14F-4D97-AF65-F5344CB8AC3E}">
        <p14:creationId xmlns:p14="http://schemas.microsoft.com/office/powerpoint/2010/main" val="22770354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0" y="0"/>
            <a:ext cx="37337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ROTUS POTW NPV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2B8EE9-A9F6-B646-B8B7-B9299CF5B3AD}"/>
              </a:ext>
            </a:extLst>
          </p:cNvPr>
          <p:cNvSpPr txBox="1"/>
          <p:nvPr/>
        </p:nvSpPr>
        <p:spPr>
          <a:xfrm>
            <a:off x="0" y="4819135"/>
            <a:ext cx="67521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ROTUS POTW NUMBER OF INSTALLATIONS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A53954-27BB-3440-A705-414E9B999A6F}"/>
              </a:ext>
            </a:extLst>
          </p:cNvPr>
          <p:cNvSpPr txBox="1"/>
          <p:nvPr/>
        </p:nvSpPr>
        <p:spPr>
          <a:xfrm>
            <a:off x="-1381" y="6211669"/>
            <a:ext cx="12193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ROTUS= Rest of the US; POTW = Publicly Owned Treatment Works; DOC = Degradable Organic Carbon; FCI = Fixed Capital Investment; NPV = Net Present Value; CF = Capture Flare; No WTE= No Waste-to-energy; GJ = Gigajoule; USD = US Dollar; LF = Landfill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486E728-7D96-D547-905D-8310BB9CD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18" y="5219245"/>
            <a:ext cx="8233185" cy="106726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BA08D6A-9CBF-BA44-BDA3-AC517EF93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18" y="571490"/>
            <a:ext cx="11846374" cy="4183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5170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66B761E-2DC3-994B-B12E-9B47AACEED2F}"/>
              </a:ext>
            </a:extLst>
          </p:cNvPr>
          <p:cNvSpPr txBox="1"/>
          <p:nvPr/>
        </p:nvSpPr>
        <p:spPr>
          <a:xfrm>
            <a:off x="0" y="0"/>
            <a:ext cx="40463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ROTUS POTW - MFSP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97FCA7-422F-1746-A737-63CD53225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97" y="400110"/>
            <a:ext cx="9619488" cy="19461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837D883-281C-FC49-811B-C2A47A845591}"/>
              </a:ext>
            </a:extLst>
          </p:cNvPr>
          <p:cNvSpPr txBox="1"/>
          <p:nvPr/>
        </p:nvSpPr>
        <p:spPr>
          <a:xfrm>
            <a:off x="-1381" y="6396335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ROTUS = Rest of the US; POTW = Publicly Owned Treatment Works; USD = US Dollar; MFSP = Minimum Fuel Selling Price</a:t>
            </a:r>
          </a:p>
        </p:txBody>
      </p:sp>
    </p:spTree>
    <p:extLst>
      <p:ext uri="{BB962C8B-B14F-4D97-AF65-F5344CB8AC3E}">
        <p14:creationId xmlns:p14="http://schemas.microsoft.com/office/powerpoint/2010/main" val="5444991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0" y="118937"/>
            <a:ext cx="102755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 OUTPUT: ROTUS POTW ACTUAL AND POTENTIAL ENERGY PRODUCTION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D4B184-0A19-9A46-A798-8A2354BE0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40" y="624336"/>
            <a:ext cx="11605319" cy="56093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15A807-C74B-5D44-9A8D-7AB724FF3895}"/>
              </a:ext>
            </a:extLst>
          </p:cNvPr>
          <p:cNvSpPr txBox="1"/>
          <p:nvPr/>
        </p:nvSpPr>
        <p:spPr>
          <a:xfrm>
            <a:off x="-1381" y="6396335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ROTUS= Rest of the US; POTW = Publicly Owned Treatment Works; No WTE= No Waste-to-energy</a:t>
            </a:r>
          </a:p>
        </p:txBody>
      </p:sp>
    </p:spTree>
    <p:extLst>
      <p:ext uri="{BB962C8B-B14F-4D97-AF65-F5344CB8AC3E}">
        <p14:creationId xmlns:p14="http://schemas.microsoft.com/office/powerpoint/2010/main" val="361638641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0" y="118937"/>
            <a:ext cx="59490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ROTUS POTW FACILITIES WITH WTE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AB021D-4127-3140-B0C6-C21092F777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287" y="519047"/>
            <a:ext cx="10811553" cy="58219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B9B300-F48F-A749-96FA-7A7B27B875F1}"/>
              </a:ext>
            </a:extLst>
          </p:cNvPr>
          <p:cNvSpPr txBox="1"/>
          <p:nvPr/>
        </p:nvSpPr>
        <p:spPr>
          <a:xfrm>
            <a:off x="-1381" y="6396335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ROTUS= Rest of the US; POTW = Publicly Owned Treatment Works; No WTE= No Waste-to-energy</a:t>
            </a:r>
          </a:p>
        </p:txBody>
      </p:sp>
    </p:spTree>
    <p:extLst>
      <p:ext uri="{BB962C8B-B14F-4D97-AF65-F5344CB8AC3E}">
        <p14:creationId xmlns:p14="http://schemas.microsoft.com/office/powerpoint/2010/main" val="3162209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9A548F-43C2-8E48-A68F-93A89E462586}"/>
              </a:ext>
            </a:extLst>
          </p:cNvPr>
          <p:cNvSpPr txBox="1"/>
          <p:nvPr/>
        </p:nvSpPr>
        <p:spPr>
          <a:xfrm>
            <a:off x="0" y="0"/>
            <a:ext cx="53167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GENERAL STRUCTURE OF A RESOURCE MODULE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D429179-A4A5-5142-A923-08DA3CD3028F}"/>
              </a:ext>
            </a:extLst>
          </p:cNvPr>
          <p:cNvSpPr/>
          <p:nvPr/>
        </p:nvSpPr>
        <p:spPr>
          <a:xfrm>
            <a:off x="7462465" y="885654"/>
            <a:ext cx="448310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calculations within each resource module are supported by calculations modules (e.g., incentives, discount factor).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FFDA158-5B14-D84E-9A67-053E35156987}"/>
              </a:ext>
            </a:extLst>
          </p:cNvPr>
          <p:cNvSpPr txBox="1"/>
          <p:nvPr/>
        </p:nvSpPr>
        <p:spPr>
          <a:xfrm>
            <a:off x="1698009" y="622063"/>
            <a:ext cx="5492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BFBFB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Calculations within a resource module</a:t>
            </a:r>
            <a:r>
              <a:rPr lang="en-US" sz="1600" b="1" spc="300" dirty="0">
                <a:solidFill>
                  <a:srgbClr val="BFBFB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6924EAA-A797-9440-A22C-7E87ED20C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09" y="960617"/>
            <a:ext cx="8674923" cy="507356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FF96BEB-77CF-0D48-9AAF-F37668ADD0A1}"/>
              </a:ext>
            </a:extLst>
          </p:cNvPr>
          <p:cNvSpPr txBox="1"/>
          <p:nvPr/>
        </p:nvSpPr>
        <p:spPr>
          <a:xfrm>
            <a:off x="-1381" y="6211669"/>
            <a:ext cx="12193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LCFS = Low Carbon Fuel Standard; FCI = Fixed  Capital Investment; SB1383 = Senate Bill No. 1383; CF = Capture Flare; WTE = Waste-to-energy; LF = Landfill;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NPV = Net Present Value; MFSP = Minimum Fuel Selling Price; USD = US Dollar</a:t>
            </a:r>
          </a:p>
        </p:txBody>
      </p:sp>
    </p:spTree>
    <p:extLst>
      <p:ext uri="{BB962C8B-B14F-4D97-AF65-F5344CB8AC3E}">
        <p14:creationId xmlns:p14="http://schemas.microsoft.com/office/powerpoint/2010/main" val="3989969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F72262E-5592-2144-87C6-AB1A874F42CD}"/>
              </a:ext>
            </a:extLst>
          </p:cNvPr>
          <p:cNvSpPr txBox="1"/>
          <p:nvPr/>
        </p:nvSpPr>
        <p:spPr>
          <a:xfrm>
            <a:off x="0" y="3044279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ROTUS LF</a:t>
            </a:r>
          </a:p>
        </p:txBody>
      </p:sp>
    </p:spTree>
    <p:extLst>
      <p:ext uri="{BB962C8B-B14F-4D97-AF65-F5344CB8AC3E}">
        <p14:creationId xmlns:p14="http://schemas.microsoft.com/office/powerpoint/2010/main" val="37789623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0" y="0"/>
            <a:ext cx="67681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ROTUS LF NPV INVESTMENT CALCULATION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72262E-5592-2144-87C6-AB1A874F42CD}"/>
              </a:ext>
            </a:extLst>
          </p:cNvPr>
          <p:cNvSpPr txBox="1"/>
          <p:nvPr/>
        </p:nvSpPr>
        <p:spPr>
          <a:xfrm>
            <a:off x="0" y="4281689"/>
            <a:ext cx="6279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ROTUS LF NUMBER OF INSTALLATIONS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10D3AD-A7E4-D247-9FF8-9DF2F8D29B2E}"/>
              </a:ext>
            </a:extLst>
          </p:cNvPr>
          <p:cNvSpPr txBox="1"/>
          <p:nvPr/>
        </p:nvSpPr>
        <p:spPr>
          <a:xfrm>
            <a:off x="-1381" y="6211669"/>
            <a:ext cx="12193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ROTUS= Rest of the US; LF = Landfill; FCI = Fixed Capital Investment; NPV = Net Present Value; CF = Capture Flare; No WTE= No Waste-to-energy; GJ = Gigajoule; PNG = Pipeline Natural Gas; USD = US Dollar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C49C87-3C61-9741-99CE-1D318B63E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97" y="4913101"/>
            <a:ext cx="8233185" cy="10672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36219F6-04F4-F84C-A1DC-AC56DCF421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97" y="443382"/>
            <a:ext cx="11080376" cy="3768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1003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0" y="0"/>
            <a:ext cx="97032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 OUTPUT: ROTUS LF ACTUAL AND POTENTIAL ENERGY PRODUCTION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87C2FC-D522-DC4F-8996-7CDF13DD9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259" y="536034"/>
            <a:ext cx="10688365" cy="51623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200435C-B265-B842-9CE6-9C4174A2A211}"/>
              </a:ext>
            </a:extLst>
          </p:cNvPr>
          <p:cNvSpPr txBox="1"/>
          <p:nvPr/>
        </p:nvSpPr>
        <p:spPr>
          <a:xfrm>
            <a:off x="-1381" y="6396335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ROTUS= Rest of the US; LF = Landfill; No WTE= No Waste-to-energy</a:t>
            </a:r>
          </a:p>
        </p:txBody>
      </p:sp>
    </p:spTree>
    <p:extLst>
      <p:ext uri="{BB962C8B-B14F-4D97-AF65-F5344CB8AC3E}">
        <p14:creationId xmlns:p14="http://schemas.microsoft.com/office/powerpoint/2010/main" val="114146222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0" y="0"/>
            <a:ext cx="54088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ROTUS LF FACILITIES WITH WTE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E3229A-279F-9A4D-BB9A-430D274D8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216" y="613144"/>
            <a:ext cx="11633568" cy="50751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C60297-9B24-CB44-8AFD-928D9CBB90C6}"/>
              </a:ext>
            </a:extLst>
          </p:cNvPr>
          <p:cNvSpPr txBox="1"/>
          <p:nvPr/>
        </p:nvSpPr>
        <p:spPr>
          <a:xfrm>
            <a:off x="-1381" y="6396335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ROTUS= Rest of the US; LF = Landfill; No WTE= No Waste-to-energy</a:t>
            </a:r>
          </a:p>
        </p:txBody>
      </p:sp>
    </p:spTree>
    <p:extLst>
      <p:ext uri="{BB962C8B-B14F-4D97-AF65-F5344CB8AC3E}">
        <p14:creationId xmlns:p14="http://schemas.microsoft.com/office/powerpoint/2010/main" val="223361145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0" y="0"/>
            <a:ext cx="46778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ROTUS LF CLOSURE LOGIC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94D6ED-3EBC-D74F-A20A-F2CE776633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655" y="400110"/>
            <a:ext cx="9820690" cy="59930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110633-AF77-9049-8A6B-BEC508F95955}"/>
              </a:ext>
            </a:extLst>
          </p:cNvPr>
          <p:cNvSpPr txBox="1"/>
          <p:nvPr/>
        </p:nvSpPr>
        <p:spPr>
          <a:xfrm>
            <a:off x="-1381" y="6396335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ROTUS= Rest of the US; LF = Landfill; No WTE= No Waste-to-energy; CF = Capture Flare </a:t>
            </a:r>
          </a:p>
        </p:txBody>
      </p:sp>
    </p:spTree>
    <p:extLst>
      <p:ext uri="{BB962C8B-B14F-4D97-AF65-F5344CB8AC3E}">
        <p14:creationId xmlns:p14="http://schemas.microsoft.com/office/powerpoint/2010/main" val="165425306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0" y="0"/>
            <a:ext cx="57358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ROTUS LF METHANE PRODUCTION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726617-37EF-7043-8107-D9AD597C9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090" y="795782"/>
            <a:ext cx="11851820" cy="37020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D6CF2E-CC18-4D45-82F0-B36FD7B55547}"/>
              </a:ext>
            </a:extLst>
          </p:cNvPr>
          <p:cNvSpPr txBox="1"/>
          <p:nvPr/>
        </p:nvSpPr>
        <p:spPr>
          <a:xfrm>
            <a:off x="-1381" y="6396335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ROTUS= Rest of the US; LF = Landfill; DOC = Degradable Organic Carbon; MSW = Municipal Solid Waste </a:t>
            </a:r>
          </a:p>
        </p:txBody>
      </p:sp>
    </p:spTree>
    <p:extLst>
      <p:ext uri="{BB962C8B-B14F-4D97-AF65-F5344CB8AC3E}">
        <p14:creationId xmlns:p14="http://schemas.microsoft.com/office/powerpoint/2010/main" val="385135137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F72262E-5592-2144-87C6-AB1A874F42CD}"/>
              </a:ext>
            </a:extLst>
          </p:cNvPr>
          <p:cNvSpPr txBox="1"/>
          <p:nvPr/>
        </p:nvSpPr>
        <p:spPr>
          <a:xfrm>
            <a:off x="0" y="2659559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ROTUS CAFO</a:t>
            </a:r>
          </a:p>
        </p:txBody>
      </p:sp>
    </p:spTree>
    <p:extLst>
      <p:ext uri="{BB962C8B-B14F-4D97-AF65-F5344CB8AC3E}">
        <p14:creationId xmlns:p14="http://schemas.microsoft.com/office/powerpoint/2010/main" val="212117109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0" y="28652"/>
            <a:ext cx="72266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ROTUS CAFO NPV INVESTMENT CALCULATION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72262E-5592-2144-87C6-AB1A874F42CD}"/>
              </a:ext>
            </a:extLst>
          </p:cNvPr>
          <p:cNvSpPr txBox="1"/>
          <p:nvPr/>
        </p:nvSpPr>
        <p:spPr>
          <a:xfrm>
            <a:off x="0" y="4456577"/>
            <a:ext cx="66640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ROTUS CAFO NUMBER OF INSTALLATIONS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AE1501-F591-0346-918E-04FB72D62858}"/>
              </a:ext>
            </a:extLst>
          </p:cNvPr>
          <p:cNvSpPr txBox="1"/>
          <p:nvPr/>
        </p:nvSpPr>
        <p:spPr>
          <a:xfrm>
            <a:off x="-1381" y="6211669"/>
            <a:ext cx="12193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ROTUS= Rest of the US; CAFO = Concentrated Animal Feeding Operation; FCI = Fixed Capital Investment; NPV = Net Present Value; CF = Capture Flare; No WTE= No Waste-to-energy; PNG = Pipeline Natural Gas; USD = US Dollar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8FC519-C3CF-8C4E-A57B-4F57E0E275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10" y="5012747"/>
            <a:ext cx="8233185" cy="106726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9A7CBC8-3072-E54F-AF76-3B94A6B7D2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81" y="560419"/>
            <a:ext cx="11318426" cy="3787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92991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958E8F-E5F0-0B4B-9370-AEBFD3E42F57}"/>
              </a:ext>
            </a:extLst>
          </p:cNvPr>
          <p:cNvSpPr txBox="1"/>
          <p:nvPr/>
        </p:nvSpPr>
        <p:spPr>
          <a:xfrm>
            <a:off x="0" y="0"/>
            <a:ext cx="4916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 OUTPUT: ROTUS CAFO MFSP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73A5BD-EE30-C346-84CD-0D6127220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" y="650572"/>
            <a:ext cx="10265664" cy="26381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F01304C-A22D-0844-A4D9-DE17F072038D}"/>
              </a:ext>
            </a:extLst>
          </p:cNvPr>
          <p:cNvSpPr txBox="1"/>
          <p:nvPr/>
        </p:nvSpPr>
        <p:spPr>
          <a:xfrm>
            <a:off x="0" y="6396335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ROTUS= Rest of the US; CAFO = Concentrated Animal Feeding Operation; MFSP = Minimum Fuel Selling Price; No WTE= No Waste-to-energy; USD = US Dollar</a:t>
            </a:r>
          </a:p>
        </p:txBody>
      </p:sp>
    </p:spTree>
    <p:extLst>
      <p:ext uri="{BB962C8B-B14F-4D97-AF65-F5344CB8AC3E}">
        <p14:creationId xmlns:p14="http://schemas.microsoft.com/office/powerpoint/2010/main" val="115825154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0" y="118937"/>
            <a:ext cx="101874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 OUTPUT: ROTUS CAFO ACTUAL AND POTENTIAL ENERGY PRODUCTION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CFE35A-6E16-7C41-BB12-B2C6D0DEC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361" y="573168"/>
            <a:ext cx="9059278" cy="50054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EFF22E-5FF7-BC41-ABA0-B15CCE346FD9}"/>
              </a:ext>
            </a:extLst>
          </p:cNvPr>
          <p:cNvSpPr txBox="1"/>
          <p:nvPr/>
        </p:nvSpPr>
        <p:spPr>
          <a:xfrm>
            <a:off x="-1381" y="6369819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ROTUS= Rest of the US; CAFO = Concentrated Animal Feeding Operation; No WTE= No Waste-to-energy</a:t>
            </a:r>
          </a:p>
        </p:txBody>
      </p:sp>
    </p:spTree>
    <p:extLst>
      <p:ext uri="{BB962C8B-B14F-4D97-AF65-F5344CB8AC3E}">
        <p14:creationId xmlns:p14="http://schemas.microsoft.com/office/powerpoint/2010/main" val="872112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A2A59CB-0C07-764F-AB3C-F2F3401C8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81" y="342578"/>
            <a:ext cx="9911139" cy="61728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79A548F-43C2-8E48-A68F-93A89E462586}"/>
              </a:ext>
            </a:extLst>
          </p:cNvPr>
          <p:cNvSpPr txBox="1"/>
          <p:nvPr/>
        </p:nvSpPr>
        <p:spPr>
          <a:xfrm>
            <a:off x="0" y="0"/>
            <a:ext cx="53030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DETAILS OF LCFS CALCULATION MODULE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71AE050-278D-9A4A-809D-4BE66C749868}"/>
              </a:ext>
            </a:extLst>
          </p:cNvPr>
          <p:cNvSpPr txBox="1"/>
          <p:nvPr/>
        </p:nvSpPr>
        <p:spPr>
          <a:xfrm>
            <a:off x="0" y="6396335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LCFS = Low Carbon Fuel Standard; GJ = Gigajoule; USD = US Dollar</a:t>
            </a:r>
          </a:p>
        </p:txBody>
      </p:sp>
    </p:spTree>
    <p:extLst>
      <p:ext uri="{BB962C8B-B14F-4D97-AF65-F5344CB8AC3E}">
        <p14:creationId xmlns:p14="http://schemas.microsoft.com/office/powerpoint/2010/main" val="342238034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6EF9FC5-C312-F049-B0C2-D77E54F999CB}"/>
              </a:ext>
            </a:extLst>
          </p:cNvPr>
          <p:cNvSpPr txBox="1"/>
          <p:nvPr/>
        </p:nvSpPr>
        <p:spPr>
          <a:xfrm>
            <a:off x="0" y="0"/>
            <a:ext cx="58609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MODULE: ROTUS CAFO FACILITIES WITH WTE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8FF062-419D-4843-AAE0-E31BB0B04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117" y="542717"/>
            <a:ext cx="10719765" cy="57725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8C16D05-5DF1-EC4D-800D-AFF322AF8E08}"/>
              </a:ext>
            </a:extLst>
          </p:cNvPr>
          <p:cNvSpPr txBox="1"/>
          <p:nvPr/>
        </p:nvSpPr>
        <p:spPr>
          <a:xfrm>
            <a:off x="-1381" y="6396335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ROTUS= Rest of the US; CAFO = Concentrated Animal Feeding Operation; No WTE= No Waste-to-energy</a:t>
            </a:r>
          </a:p>
        </p:txBody>
      </p:sp>
    </p:spTree>
    <p:extLst>
      <p:ext uri="{BB962C8B-B14F-4D97-AF65-F5344CB8AC3E}">
        <p14:creationId xmlns:p14="http://schemas.microsoft.com/office/powerpoint/2010/main" val="3073336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837DAA8E-0C9E-7A4A-8067-E4E26A857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81" y="411095"/>
            <a:ext cx="10232986" cy="62270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79A548F-43C2-8E48-A68F-93A89E462586}"/>
              </a:ext>
            </a:extLst>
          </p:cNvPr>
          <p:cNvSpPr txBox="1"/>
          <p:nvPr/>
        </p:nvSpPr>
        <p:spPr>
          <a:xfrm>
            <a:off x="0" y="294"/>
            <a:ext cx="4977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DETAILS OF LEARNING LOGIC MODULE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71AE050-278D-9A4A-809D-4BE66C749868}"/>
              </a:ext>
            </a:extLst>
          </p:cNvPr>
          <p:cNvSpPr txBox="1"/>
          <p:nvPr/>
        </p:nvSpPr>
        <p:spPr>
          <a:xfrm>
            <a:off x="0" y="6396335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LCFS = Low Carbon Fuel Standard</a:t>
            </a:r>
          </a:p>
        </p:txBody>
      </p:sp>
    </p:spTree>
    <p:extLst>
      <p:ext uri="{BB962C8B-B14F-4D97-AF65-F5344CB8AC3E}">
        <p14:creationId xmlns:p14="http://schemas.microsoft.com/office/powerpoint/2010/main" val="701150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EC2AE0C-A1F3-4D45-9DDF-150948A11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81" y="274810"/>
            <a:ext cx="11812679" cy="62270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79A548F-43C2-8E48-A68F-93A89E462586}"/>
              </a:ext>
            </a:extLst>
          </p:cNvPr>
          <p:cNvSpPr txBox="1"/>
          <p:nvPr/>
        </p:nvSpPr>
        <p:spPr>
          <a:xfrm>
            <a:off x="0" y="294"/>
            <a:ext cx="68884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DETAILS OF INCENTIVE LOGIC CALCULATION MODULE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71AE050-278D-9A4A-809D-4BE66C749868}"/>
              </a:ext>
            </a:extLst>
          </p:cNvPr>
          <p:cNvSpPr txBox="1"/>
          <p:nvPr/>
        </p:nvSpPr>
        <p:spPr>
          <a:xfrm>
            <a:off x="0" y="6396335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LCFS = Low Carbon Fuel Standard; PNG = Pipeline Natural Gas; FCI = Fixed Capital Investment</a:t>
            </a:r>
          </a:p>
        </p:txBody>
      </p:sp>
    </p:spTree>
    <p:extLst>
      <p:ext uri="{BB962C8B-B14F-4D97-AF65-F5344CB8AC3E}">
        <p14:creationId xmlns:p14="http://schemas.microsoft.com/office/powerpoint/2010/main" val="1962421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9A548F-43C2-8E48-A68F-93A89E462586}"/>
              </a:ext>
            </a:extLst>
          </p:cNvPr>
          <p:cNvSpPr txBox="1"/>
          <p:nvPr/>
        </p:nvSpPr>
        <p:spPr>
          <a:xfrm>
            <a:off x="0" y="294"/>
            <a:ext cx="68884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DETAILS OF INCENTIVE LOGIC CALCULATION MODULE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71AE050-278D-9A4A-809D-4BE66C749868}"/>
              </a:ext>
            </a:extLst>
          </p:cNvPr>
          <p:cNvSpPr txBox="1"/>
          <p:nvPr/>
        </p:nvSpPr>
        <p:spPr>
          <a:xfrm>
            <a:off x="0" y="6396335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LF = Landfill; DOC = Degradable Organic Carbon; MSW = Municipal Solid Waste; CA= California; SB1383 = State Bill No. 1383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D8792E-4D26-B049-AE81-9A5F1E8B6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935" y="187291"/>
            <a:ext cx="8810130" cy="620904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02DE4A5-F62A-0648-BE34-5D74CE85224E}"/>
              </a:ext>
            </a:extLst>
          </p:cNvPr>
          <p:cNvSpPr/>
          <p:nvPr/>
        </p:nvSpPr>
        <p:spPr>
          <a:xfrm>
            <a:off x="8798218" y="3817719"/>
            <a:ext cx="33271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‘CA – Nonvolatile 1383 Returned to Landfills’</a:t>
            </a:r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and </a:t>
            </a:r>
            <a:r>
              <a:rPr lang="en-US" sz="16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‘SB1383 Influx Frac Input’ </a:t>
            </a:r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only in California </a:t>
            </a:r>
          </a:p>
        </p:txBody>
      </p:sp>
    </p:spTree>
    <p:extLst>
      <p:ext uri="{BB962C8B-B14F-4D97-AF65-F5344CB8AC3E}">
        <p14:creationId xmlns:p14="http://schemas.microsoft.com/office/powerpoint/2010/main" val="1772097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042FA4D-74E5-F142-AD12-C853EE81A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955" y="559278"/>
            <a:ext cx="9504090" cy="57394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79A548F-43C2-8E48-A68F-93A89E462586}"/>
              </a:ext>
            </a:extLst>
          </p:cNvPr>
          <p:cNvSpPr txBox="1"/>
          <p:nvPr/>
        </p:nvSpPr>
        <p:spPr>
          <a:xfrm>
            <a:off x="0" y="294"/>
            <a:ext cx="71256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DETAILS OF DISCOUNT FACTOR CALCULATION MODULE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71AE050-278D-9A4A-809D-4BE66C749868}"/>
              </a:ext>
            </a:extLst>
          </p:cNvPr>
          <p:cNvSpPr txBox="1"/>
          <p:nvPr/>
        </p:nvSpPr>
        <p:spPr>
          <a:xfrm>
            <a:off x="0" y="6396335"/>
            <a:ext cx="12193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Abbreviations:</a:t>
            </a:r>
          </a:p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DCS = Period of Design, Construction, and Startup </a:t>
            </a:r>
          </a:p>
        </p:txBody>
      </p:sp>
    </p:spTree>
    <p:extLst>
      <p:ext uri="{BB962C8B-B14F-4D97-AF65-F5344CB8AC3E}">
        <p14:creationId xmlns:p14="http://schemas.microsoft.com/office/powerpoint/2010/main" val="19555534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13267</TotalTime>
  <Words>1635</Words>
  <Application>Microsoft Macintosh PowerPoint</Application>
  <PresentationFormat>Widescreen</PresentationFormat>
  <Paragraphs>148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5" baseType="lpstr">
      <vt:lpstr>Arial</vt:lpstr>
      <vt:lpstr>Calibri</vt:lpstr>
      <vt:lpstr>Calibri Light</vt:lpstr>
      <vt:lpstr>Lato</vt:lpstr>
      <vt:lpstr>Office Theme</vt:lpstr>
      <vt:lpstr>Model Diagrams for the WESyS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Additional Figures</vt:lpstr>
      <vt:lpstr>PowerPoint Presentation</vt:lpstr>
      <vt:lpstr>PowerPoint Presentation</vt:lpstr>
      <vt:lpstr>PowerPoint Presentation</vt:lpstr>
      <vt:lpstr>Details for Each Resource Module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Tsiryapkina, Irina</dc:creator>
  <cp:lastModifiedBy>Tsiryapkina, Irina</cp:lastModifiedBy>
  <cp:revision>58</cp:revision>
  <dcterms:created xsi:type="dcterms:W3CDTF">2019-12-18T16:40:24Z</dcterms:created>
  <dcterms:modified xsi:type="dcterms:W3CDTF">2020-01-30T21:24:51Z</dcterms:modified>
</cp:coreProperties>
</file>